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81" r:id="rId14"/>
    <p:sldId id="276" r:id="rId15"/>
    <p:sldId id="270" r:id="rId16"/>
    <p:sldId id="273" r:id="rId17"/>
    <p:sldId id="283" r:id="rId18"/>
    <p:sldId id="282" r:id="rId19"/>
    <p:sldId id="275" r:id="rId20"/>
    <p:sldId id="274" r:id="rId21"/>
    <p:sldId id="284" r:id="rId22"/>
    <p:sldId id="280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высокие знания</c:v>
                </c:pt>
                <c:pt idx="1">
                  <c:v>достаточно знаний</c:v>
                </c:pt>
                <c:pt idx="2">
                  <c:v>низкие знания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40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/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Увлекательное путешествие в чудесный мир космоса 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Герои и покорители космоса </a:t>
          </a:r>
          <a:endParaRPr lang="ru-RU" dirty="0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dirty="0" err="1" smtClean="0"/>
            <a:t>др</a:t>
          </a:r>
          <a:r>
            <a:rPr lang="ru-RU" dirty="0" smtClean="0"/>
            <a:t>)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F56F69A5-1635-4C49-AC82-9BFA12473934}">
      <dgm:prSet phldrT="[Текст]"/>
      <dgm:spPr/>
      <dgm:t>
        <a:bodyPr/>
        <a:lstStyle/>
        <a:p>
          <a:r>
            <a:rPr lang="ru-RU" dirty="0" smtClean="0"/>
            <a:t>Макеты сделанные детьми и их родителями </a:t>
          </a:r>
          <a:endParaRPr lang="ru-RU" dirty="0"/>
        </a:p>
      </dgm:t>
    </dgm:pt>
    <dgm:pt modelId="{42B2C653-DF96-4FFC-83FB-4F64BB24549B}" type="parTrans" cxnId="{1D3F3E23-EEE8-4D7E-9B58-F72BCA0D9E8D}">
      <dgm:prSet/>
      <dgm:spPr/>
      <dgm:t>
        <a:bodyPr/>
        <a:lstStyle/>
        <a:p>
          <a:endParaRPr lang="ru-RU"/>
        </a:p>
      </dgm:t>
    </dgm:pt>
    <dgm:pt modelId="{283EE074-775A-4762-AA24-83BA7195084D}" type="sibTrans" cxnId="{1D3F3E23-EEE8-4D7E-9B58-F72BCA0D9E8D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/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«Музыкальное космическое путешествие»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«Спортивный праздник – « Космический  полет»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6FA7E8D1-6867-4A1C-9DDE-A27F6C9F055B}" type="presOf" srcId="{FFB173F6-90FD-4650-8346-3B2F1273CDCE}" destId="{595D027C-39B3-46AC-8DB7-35E397CB1FAE}" srcOrd="0" destOrd="0" presId="urn:microsoft.com/office/officeart/2005/8/layout/chevron2"/>
    <dgm:cxn modelId="{89581EC9-4301-494D-95F5-BD354B7DB3D2}" type="presOf" srcId="{97669423-BCC2-4AFA-B838-B8E425077300}" destId="{D57E9E20-D7AD-4CBB-88BC-3CEEEB7FE7E4}" srcOrd="0" destOrd="0" presId="urn:microsoft.com/office/officeart/2005/8/layout/chevron2"/>
    <dgm:cxn modelId="{6CEE3D9C-320D-47DD-A67A-C322B147B819}" type="presOf" srcId="{55F24AF0-2470-4C8F-B201-3F77F8A867C8}" destId="{E2B67963-CCE2-4E28-A832-4AEFBB654440}" srcOrd="0" destOrd="0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8971A796-84F3-491F-9BEE-88DB0A5951F5}" type="presOf" srcId="{F1C7CD68-92CF-419E-93CB-F207D9561873}" destId="{039FB1DE-0981-45C5-B347-2F5505259397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CDB7EED2-F5A7-4CD3-8F64-2E3404C8DF79}" type="presOf" srcId="{7D09B14F-800B-4F96-AB4E-7AFC2DE0D38E}" destId="{5798CD8B-CCAF-4AF6-B580-3A90A6A23626}" srcOrd="0" destOrd="0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78B2344C-95DD-4C88-BDB4-3F937961D664}" type="presOf" srcId="{8849AF81-5E13-4EC7-8BD4-71F344C21D9B}" destId="{8B88252C-85D9-4001-8C0B-B25C5D3C8E00}" srcOrd="0" destOrd="1" presId="urn:microsoft.com/office/officeart/2005/8/layout/chevron2"/>
    <dgm:cxn modelId="{6F96155E-920A-48DF-B3D6-AC834EC467E9}" type="presOf" srcId="{D3589534-5E41-476B-A06F-0A017ED79C0B}" destId="{039FB1DE-0981-45C5-B347-2F5505259397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148711B4-61E1-47B4-A7E0-EB269C768998}" type="presOf" srcId="{E6EC7F6E-F3F1-42DE-A68D-43B676EE4381}" destId="{8B88252C-85D9-4001-8C0B-B25C5D3C8E0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4A454478-8B41-4753-BDC5-E01EAAB9CDBA}" type="presOf" srcId="{8E3FC4BE-4D6C-4865-832F-65AC4FC53604}" destId="{8E42D594-9E48-4227-BECC-FE9A0BE14802}" srcOrd="0" destOrd="0" presId="urn:microsoft.com/office/officeart/2005/8/layout/chevron2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B3EE5A6C-CEE8-4BA1-B170-1790554BF501}" type="presOf" srcId="{F56F69A5-1635-4C49-AC82-9BFA12473934}" destId="{E2B67963-CCE2-4E28-A832-4AEFBB654440}" srcOrd="0" destOrd="1" presId="urn:microsoft.com/office/officeart/2005/8/layout/chevron2"/>
    <dgm:cxn modelId="{1D3F3E23-EEE8-4D7E-9B58-F72BCA0D9E8D}" srcId="{FFB173F6-90FD-4650-8346-3B2F1273CDCE}" destId="{F56F69A5-1635-4C49-AC82-9BFA12473934}" srcOrd="1" destOrd="0" parTransId="{42B2C653-DF96-4FFC-83FB-4F64BB24549B}" sibTransId="{283EE074-775A-4762-AA24-83BA7195084D}"/>
    <dgm:cxn modelId="{BA4E8A6E-4316-49C1-86F9-BBF4E6C4660E}" type="presParOf" srcId="{5798CD8B-CCAF-4AF6-B580-3A90A6A23626}" destId="{28AA93A6-D63C-4767-9C30-B16ADE51A6BD}" srcOrd="0" destOrd="0" presId="urn:microsoft.com/office/officeart/2005/8/layout/chevron2"/>
    <dgm:cxn modelId="{75A2060F-FCD6-4826-86DC-E2B59BCF062D}" type="presParOf" srcId="{28AA93A6-D63C-4767-9C30-B16ADE51A6BD}" destId="{8E42D594-9E48-4227-BECC-FE9A0BE14802}" srcOrd="0" destOrd="0" presId="urn:microsoft.com/office/officeart/2005/8/layout/chevron2"/>
    <dgm:cxn modelId="{E25D4155-6AAE-445C-B508-A00991326803}" type="presParOf" srcId="{28AA93A6-D63C-4767-9C30-B16ADE51A6BD}" destId="{8B88252C-85D9-4001-8C0B-B25C5D3C8E00}" srcOrd="1" destOrd="0" presId="urn:microsoft.com/office/officeart/2005/8/layout/chevron2"/>
    <dgm:cxn modelId="{870774DA-6C4A-4454-B623-1B8F82067625}" type="presParOf" srcId="{5798CD8B-CCAF-4AF6-B580-3A90A6A23626}" destId="{C77CA274-5B45-4E31-B586-D7FD18B15CC8}" srcOrd="1" destOrd="0" presId="urn:microsoft.com/office/officeart/2005/8/layout/chevron2"/>
    <dgm:cxn modelId="{CC8608B4-AA9D-4A4E-8C19-3574FCD7CFD1}" type="presParOf" srcId="{5798CD8B-CCAF-4AF6-B580-3A90A6A23626}" destId="{83AFFB0C-E34D-4404-BBAA-E4ED0662AB66}" srcOrd="2" destOrd="0" presId="urn:microsoft.com/office/officeart/2005/8/layout/chevron2"/>
    <dgm:cxn modelId="{AE079499-B6AF-41B1-BF61-A4BC36B1D831}" type="presParOf" srcId="{83AFFB0C-E34D-4404-BBAA-E4ED0662AB66}" destId="{595D027C-39B3-46AC-8DB7-35E397CB1FAE}" srcOrd="0" destOrd="0" presId="urn:microsoft.com/office/officeart/2005/8/layout/chevron2"/>
    <dgm:cxn modelId="{76CF931F-9E35-4544-9BD1-341F17311A70}" type="presParOf" srcId="{83AFFB0C-E34D-4404-BBAA-E4ED0662AB66}" destId="{E2B67963-CCE2-4E28-A832-4AEFBB654440}" srcOrd="1" destOrd="0" presId="urn:microsoft.com/office/officeart/2005/8/layout/chevron2"/>
    <dgm:cxn modelId="{8DB1266C-A2A7-4286-ABD9-A2EBBF5CDEC0}" type="presParOf" srcId="{5798CD8B-CCAF-4AF6-B580-3A90A6A23626}" destId="{8291CD13-8A20-482C-9C8A-062DF1E12116}" srcOrd="3" destOrd="0" presId="urn:microsoft.com/office/officeart/2005/8/layout/chevron2"/>
    <dgm:cxn modelId="{A98FA3F6-8846-4EF6-B075-FDA74A78AA37}" type="presParOf" srcId="{5798CD8B-CCAF-4AF6-B580-3A90A6A23626}" destId="{C67DAD2C-2AFD-418E-B42D-83F646E4C676}" srcOrd="4" destOrd="0" presId="urn:microsoft.com/office/officeart/2005/8/layout/chevron2"/>
    <dgm:cxn modelId="{58A2028C-43A7-49AD-8F0D-0F585A819DC8}" type="presParOf" srcId="{C67DAD2C-2AFD-418E-B42D-83F646E4C676}" destId="{D57E9E20-D7AD-4CBB-88BC-3CEEEB7FE7E4}" srcOrd="0" destOrd="0" presId="urn:microsoft.com/office/officeart/2005/8/layout/chevron2"/>
    <dgm:cxn modelId="{9C9F1A8F-EDE2-4083-88B7-55E2315DA859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НОД</a:t>
          </a:r>
          <a:endParaRPr lang="ru-RU" sz="1300" kern="1200" dirty="0"/>
        </a:p>
      </dsp:txBody>
      <dsp:txXfrm rot="5400000">
        <a:off x="-222646" y="223826"/>
        <a:ext cx="1484312" cy="1039018"/>
      </dsp:txXfrm>
    </dsp:sp>
    <dsp:sp modelId="{8B88252C-85D9-4001-8C0B-B25C5D3C8E00}">
      <dsp:nvSpPr>
        <dsp:cNvPr id="0" name=""/>
        <dsp:cNvSpPr/>
      </dsp:nvSpPr>
      <dsp:spPr>
        <a:xfrm rot="5400000">
          <a:off x="3925539" y="-2885341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Увлекательное путешествие в чудесный мир космоса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Герои и покорители космоса </a:t>
          </a:r>
          <a:endParaRPr lang="ru-RU" sz="1700" kern="1200" dirty="0"/>
        </a:p>
      </dsp:txBody>
      <dsp:txXfrm rot="5400000">
        <a:off x="3925539" y="-2885341"/>
        <a:ext cx="964803" cy="6737845"/>
      </dsp:txXfrm>
    </dsp:sp>
    <dsp:sp modelId="{595D027C-39B3-46AC-8DB7-35E397CB1FA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Выставка</a:t>
          </a:r>
          <a:endParaRPr lang="ru-RU" sz="1300" kern="1200" dirty="0"/>
        </a:p>
      </dsp:txBody>
      <dsp:txXfrm rot="5400000">
        <a:off x="-222646" y="1512490"/>
        <a:ext cx="1484312" cy="1039018"/>
      </dsp:txXfrm>
    </dsp:sp>
    <dsp:sp modelId="{E2B67963-CCE2-4E28-A832-4AEFBB654440}">
      <dsp:nvSpPr>
        <dsp:cNvPr id="0" name=""/>
        <dsp:cNvSpPr/>
      </dsp:nvSpPr>
      <dsp:spPr>
        <a:xfrm rot="5400000">
          <a:off x="3925539" y="-1596677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1700" kern="1200" dirty="0" err="1" smtClean="0"/>
            <a:t>др</a:t>
          </a:r>
          <a:r>
            <a:rPr lang="ru-RU" sz="1700" kern="1200" dirty="0" smtClean="0"/>
            <a:t>)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Макеты сделанные детьми и их родителями </a:t>
          </a:r>
          <a:endParaRPr lang="ru-RU" sz="1700" kern="1200" dirty="0"/>
        </a:p>
      </dsp:txBody>
      <dsp:txXfrm rot="5400000">
        <a:off x="3925539" y="-1596677"/>
        <a:ext cx="964803" cy="6737845"/>
      </dsp:txXfrm>
    </dsp:sp>
    <dsp:sp modelId="{D57E9E20-D7AD-4CBB-88BC-3CEEEB7FE7E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Развлечение </a:t>
          </a:r>
          <a:endParaRPr lang="ru-RU" sz="1300" kern="1200" dirty="0"/>
        </a:p>
      </dsp:txBody>
      <dsp:txXfrm rot="5400000">
        <a:off x="-222646" y="2801154"/>
        <a:ext cx="1484312" cy="1039018"/>
      </dsp:txXfrm>
    </dsp:sp>
    <dsp:sp modelId="{039FB1DE-0981-45C5-B347-2F5505259397}">
      <dsp:nvSpPr>
        <dsp:cNvPr id="0" name=""/>
        <dsp:cNvSpPr/>
      </dsp:nvSpPr>
      <dsp:spPr>
        <a:xfrm rot="5400000">
          <a:off x="3925539" y="-308013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«Музыкальное космическое путешествие»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«Спортивный праздник – « Космический  полет»</a:t>
          </a:r>
          <a:endParaRPr lang="ru-RU" sz="1700" kern="1200" dirty="0"/>
        </a:p>
      </dsp:txBody>
      <dsp:txXfrm rot="5400000">
        <a:off x="3925539" y="-308013"/>
        <a:ext cx="964803" cy="673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38164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Информационно – тематический проект «Этот  загадочный мир космоса»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437112"/>
            <a:ext cx="7772400" cy="15121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«Юные космонавты»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(младшая группа «цыплята»)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Desktop\SDC1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«Первый полет 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(средняя группа «ромашка»)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Desktop\SDC1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920880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«Путешествие 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(старшая группа «колокольчик»)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Desktop\SDC1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Лепка «в космической ракете с названием «восток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(старшая группа «рябинка»)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D:\Desktop\SDC1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0808"/>
            <a:ext cx="4339208" cy="4536504"/>
          </a:xfrm>
          <a:prstGeom prst="rect">
            <a:avLst/>
          </a:prstGeom>
          <a:noFill/>
        </p:spPr>
      </p:pic>
      <p:pic>
        <p:nvPicPr>
          <p:cNvPr id="6" name="Picture 2" descr="D:\Desktop\SDC10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3434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Лепка- «веселые космонавты»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(подготовительная группа «незабудки»)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5363" name="Picture 3" descr="D:\Desktop\SDC1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208912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Лепка «летающая тарелка»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(старшая группа «колокольчик»)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D:\Desktop\SDC1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8064896" cy="51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Аппликация- «ракета»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(средняя группа «ромашка»)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D:\Desktop\SDC1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Рисование «</a:t>
            </a:r>
            <a:r>
              <a:rPr lang="ru-RU" dirty="0" err="1" smtClean="0">
                <a:solidFill>
                  <a:srgbClr val="7030A0"/>
                </a:solidFill>
              </a:rPr>
              <a:t>мы-космонавты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(старшая группа «рябинка»)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Фото с фотооппарата)))\SDC100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0528" y="2060848"/>
            <a:ext cx="5256584" cy="4104456"/>
          </a:xfrm>
          <a:prstGeom prst="rect">
            <a:avLst/>
          </a:prstGeom>
          <a:noFill/>
        </p:spPr>
      </p:pic>
      <p:pic>
        <p:nvPicPr>
          <p:cNvPr id="2051" name="Picture 3" descr="F:\Фото с фотооппарата)))\SDC1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95936" y="1988842"/>
            <a:ext cx="5256584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Макет солнечной системы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(средняя группа «ромашка»)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Фото с фотооппарата)))\SDC1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40960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Выставка работ «космические дали»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(совместная работа детей и родителей)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подготовительная группа «одуванчики»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D:\Desktop\SDC1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4162"/>
            <a:ext cx="8640960" cy="518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0882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«Проектная деятельность»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780928"/>
            <a:ext cx="7772400" cy="2520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детского сада № 115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Федосова Анастасия Андреевна 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Выставка работ «наш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(совместная работа детей и родителей)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подготовительная группа «незабудки»</a:t>
            </a:r>
            <a:endParaRPr lang="ru-RU" sz="2200" dirty="0"/>
          </a:p>
        </p:txBody>
      </p:sp>
      <p:pic>
        <p:nvPicPr>
          <p:cNvPr id="13315" name="Picture 3" descr="D:\Desktop\SDC1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4162"/>
            <a:ext cx="8568952" cy="511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Победители конкурса «наш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(подготовительная группа «незабудки»)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5" name="Picture 2" descr="D:\Desktop\SDC10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08" y="1808823"/>
            <a:ext cx="4824535" cy="4320480"/>
          </a:xfrm>
          <a:prstGeom prst="rect">
            <a:avLst/>
          </a:prstGeom>
          <a:noFill/>
        </p:spPr>
      </p:pic>
      <p:pic>
        <p:nvPicPr>
          <p:cNvPr id="6" name="Picture 2" descr="D:\Desktop\SDC10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20357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ФГОС ДО Р.4/П.4.6.  Целевые ориентиры на этапе завершения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овладели:</a:t>
            </a:r>
          </a:p>
          <a:p>
            <a:pPr>
              <a:buNone/>
            </a:pPr>
            <a:r>
              <a:rPr lang="ru-RU" dirty="0" smtClean="0"/>
              <a:t>Обладает развитым воображением, которое реализуется в разных видах деятельности.</a:t>
            </a:r>
          </a:p>
          <a:p>
            <a:pPr>
              <a:buNone/>
            </a:pPr>
            <a:r>
              <a:rPr lang="ru-RU" dirty="0" smtClean="0"/>
              <a:t>У ребенка развита мелкая моторика .</a:t>
            </a:r>
          </a:p>
          <a:p>
            <a:pPr>
              <a:buNone/>
            </a:pPr>
            <a:r>
              <a:rPr lang="ru-RU" dirty="0" smtClean="0"/>
              <a:t>Ребенок проявляет любознательность, обладает начальными знаниями о </a:t>
            </a:r>
            <a:r>
              <a:rPr lang="ru-RU" dirty="0" smtClean="0"/>
              <a:t>космосе при знакомстве с  природоведческой и прикладной литературой, ТВ, НОД.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Результаты целевых   ориентиров  </a:t>
            </a:r>
            <a:r>
              <a:rPr lang="ru-RU" dirty="0" smtClean="0">
                <a:solidFill>
                  <a:srgbClr val="0070C0"/>
                </a:solidFill>
              </a:rPr>
              <a:t>ин</a:t>
            </a:r>
            <a:r>
              <a:rPr lang="ru-RU" dirty="0" smtClean="0">
                <a:solidFill>
                  <a:srgbClr val="0070C0"/>
                </a:solidFill>
              </a:rPr>
              <a:t>формированности о космосе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 ее покорителях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132856"/>
            <a:ext cx="4191000" cy="4191744"/>
          </a:xfrm>
        </p:spPr>
        <p:txBody>
          <a:bodyPr/>
          <a:lstStyle/>
          <a:p>
            <a:r>
              <a:rPr lang="ru-RU" b="1" dirty="0" smtClean="0"/>
              <a:t>Результаты итоговой диагностики:</a:t>
            </a:r>
          </a:p>
          <a:p>
            <a:r>
              <a:rPr lang="ru-RU" b="1" dirty="0" smtClean="0"/>
              <a:t> высокий уровень показали  (56%) ,</a:t>
            </a:r>
          </a:p>
          <a:p>
            <a:r>
              <a:rPr lang="ru-RU" b="1" dirty="0" smtClean="0"/>
              <a:t> средний уровень  (40%),</a:t>
            </a:r>
          </a:p>
          <a:p>
            <a:r>
              <a:rPr lang="ru-RU" b="1" dirty="0" smtClean="0"/>
              <a:t> низкий уровень:  (4%)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76475"/>
          <a:ext cx="434340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Формирование гражданской принадлежности, патриотических чувств: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Поддерживать  интерес детей к событиям, происходящим в стране – «День космонавтики»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Воспитывать чувство гордости за  достижения в родной стране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Рассказать детям о Ю.А.Гагарине и других героях космоса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</a:t>
            </a:r>
          </a:p>
          <a:p>
            <a:r>
              <a:rPr lang="ru-RU" dirty="0" smtClean="0"/>
              <a:t>Панно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Объемная и декоративная  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endParaRPr lang="ru-RU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панно- «Загадочный мир  планет»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(подготовительная группа «Одуванчики»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Desktop\SDC1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208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«Первые в космосе»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(старшая группа «Рябинка»)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Desktop\SDC1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4162"/>
            <a:ext cx="6984776" cy="489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«Космонавтом быть хочу»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(подготовительная группа «незабудки»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Desktop\SDC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333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Информационно – тематический проект «Этот  загадочный мир космоса»</vt:lpstr>
      <vt:lpstr>«Проектная деятельность» </vt:lpstr>
      <vt:lpstr>                    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 панно- «Загадочный мир  планет»  (подготовительная группа «Одуванчики»</vt:lpstr>
      <vt:lpstr>Панно- «Первые в космосе» (старшая группа «Рябинка»)</vt:lpstr>
      <vt:lpstr>Панно- «Космонавтом быть хочу» (подготовительная группа «незабудки»</vt:lpstr>
      <vt:lpstr>Панно- «Юные космонавты» (младшая группа «цыплята»)</vt:lpstr>
      <vt:lpstr>Панно- «Первый полет в космос» (средняя группа «ромашка»)</vt:lpstr>
      <vt:lpstr>Панно- «Путешествие в космос» (старшая группа «колокольчик»)</vt:lpstr>
      <vt:lpstr>Лепка «в космической ракете с названием «восток» (старшая группа «рябинка»)</vt:lpstr>
      <vt:lpstr>Лепка- «веселые космонавты» (подготовительная группа «незабудки»)</vt:lpstr>
      <vt:lpstr>Лепка «летающая тарелка» (старшая группа «колокольчик»)</vt:lpstr>
      <vt:lpstr>Аппликация- «ракета» (средняя группа «ромашка»)</vt:lpstr>
      <vt:lpstr>Рисование «мы-космонавты» (старшая группа «рябинка»)</vt:lpstr>
      <vt:lpstr>Макет солнечной системы (средняя группа «ромашка»)</vt:lpstr>
      <vt:lpstr>Выставка работ «космические дали» (совместная работа детей и родителей) подготовительная группа «одуванчики»</vt:lpstr>
      <vt:lpstr>Выставка работ «наш космос» (совместная работа детей и родителей) подготовительная группа «незабудки»</vt:lpstr>
      <vt:lpstr>Победители конкурса «наш космос» (подготовительная группа «незабудки»)</vt:lpstr>
      <vt:lpstr>ФГОС ДО Р.4/П.4.6.  Целевые ориентиры на этапе завершения проекта</vt:lpstr>
      <vt:lpstr>Результаты целевых   ориентиров  информированности о космосе  и ее покорителях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тематический проект «Этот  загадочный мир космоса»</dc:title>
  <dc:creator>детский сад №115</dc:creator>
  <cp:lastModifiedBy>детский сад №115</cp:lastModifiedBy>
  <cp:revision>27</cp:revision>
  <dcterms:created xsi:type="dcterms:W3CDTF">2016-04-14T10:29:21Z</dcterms:created>
  <dcterms:modified xsi:type="dcterms:W3CDTF">2016-04-19T05:32:11Z</dcterms:modified>
</cp:coreProperties>
</file>